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Lst>
  <p:notesMasterIdLst>
    <p:notesMasterId r:id="rId10"/>
  </p:notesMasterIdLst>
  <p:handoutMasterIdLst>
    <p:handoutMasterId r:id="rId11"/>
  </p:handoutMasterIdLst>
  <p:sldIdLst>
    <p:sldId id="445" r:id="rId2"/>
    <p:sldId id="446" r:id="rId3"/>
    <p:sldId id="447" r:id="rId4"/>
    <p:sldId id="2147480963" r:id="rId5"/>
    <p:sldId id="819" r:id="rId6"/>
    <p:sldId id="2147480965" r:id="rId7"/>
    <p:sldId id="2147480964" r:id="rId8"/>
    <p:sldId id="439"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2147480963"/>
            <p14:sldId id="819"/>
            <p14:sldId id="2147480965"/>
            <p14:sldId id="2147480964"/>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6600"/>
    <a:srgbClr val="127092"/>
    <a:srgbClr val="B1D254"/>
    <a:srgbClr val="2A6EA8"/>
    <a:srgbClr val="FFFFFF"/>
    <a:srgbClr val="1A4669"/>
    <a:srgbClr val="C6D254"/>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8" autoAdjust="0"/>
    <p:restoredTop sz="95889" autoAdjust="0"/>
  </p:normalViewPr>
  <p:slideViewPr>
    <p:cSldViewPr snapToGrid="0" showGuides="1">
      <p:cViewPr varScale="1">
        <p:scale>
          <a:sx n="102" d="100"/>
          <a:sy n="102" d="100"/>
        </p:scale>
        <p:origin x="954" y="3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CB175A-CCF7-4340-A462-55EAE47CFBDD}" type="slidenum">
              <a:rPr lang="en-GB" altLang="en-US" smtClean="0"/>
              <a:pPr>
                <a:defRPr/>
              </a:pPr>
              <a:t>3</a:t>
            </a:fld>
            <a:endParaRPr lang="en-GB" altLang="en-US"/>
          </a:p>
        </p:txBody>
      </p:sp>
    </p:spTree>
    <p:extLst>
      <p:ext uri="{BB962C8B-B14F-4D97-AF65-F5344CB8AC3E}">
        <p14:creationId xmlns:p14="http://schemas.microsoft.com/office/powerpoint/2010/main" val="158422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TSG_RAN/TSGR_108/Doc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3gpp.org/ftp/tsg_CT/TSG_CT/CT_108_Prague-2025-06/Doc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mailto:anja.jerichow@nokia.com" TargetMode="External"/><Relationship Id="rId3" Type="http://schemas.openxmlformats.org/officeDocument/2006/relationships/hyperlink" Target="mailto:qiminpeng@chinamobile.com" TargetMode="External"/><Relationship Id="rId7" Type="http://schemas.openxmlformats.org/officeDocument/2006/relationships/hyperlink" Target="mailto:virendra@qti.qualcomm.com" TargetMode="External"/><Relationship Id="rId2" Type="http://schemas.openxmlformats.org/officeDocument/2006/relationships/hyperlink" Target="mailto:susana.sabater@vodafone.com" TargetMode="External"/><Relationship Id="rId1" Type="http://schemas.openxmlformats.org/officeDocument/2006/relationships/slideLayout" Target="../slideLayouts/slideLayout3.xml"/><Relationship Id="rId6" Type="http://schemas.openxmlformats.org/officeDocument/2006/relationships/hyperlink" Target="mailto:lei.zhongding@huawei.com" TargetMode="External"/><Relationship Id="rId5" Type="http://schemas.openxmlformats.org/officeDocument/2006/relationships/hyperlink" Target="mailto:tim.woodward@motorolasolutions.com" TargetMode="External"/><Relationship Id="rId4" Type="http://schemas.openxmlformats.org/officeDocument/2006/relationships/hyperlink" Target="mailto:raina.wu@huawei.com" TargetMode="External"/><Relationship Id="rId9" Type="http://schemas.openxmlformats.org/officeDocument/2006/relationships/hyperlink" Target="mailto:mohsin.a.khan@ericsson.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Report from SA#108 on SA3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a:xfrm>
            <a:off x="1524000" y="3602038"/>
            <a:ext cx="9144000" cy="980122"/>
          </a:xfrm>
        </p:spPr>
        <p:txBody>
          <a:bodyPr/>
          <a:lstStyle/>
          <a:p>
            <a:pPr>
              <a:lnSpc>
                <a:spcPct val="80000"/>
              </a:lnSpc>
              <a:buFontTx/>
              <a:buNone/>
            </a:pPr>
            <a:r>
              <a:rPr lang="en-US" altLang="en-US" sz="1800" b="1" dirty="0"/>
              <a:t>Rajavelsamy R, </a:t>
            </a:r>
            <a:r>
              <a:rPr lang="en-US" altLang="en-US" sz="1800" dirty="0"/>
              <a:t>SA3 Chair</a:t>
            </a:r>
            <a:r>
              <a:rPr lang="en-US" altLang="en-US" sz="1800"/>
              <a:t>, Samsung</a:t>
            </a:r>
            <a:endParaRPr lang="en-US" altLang="en-US" sz="1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655320" y="341984"/>
            <a:ext cx="5120114" cy="1692794"/>
          </a:xfrm>
        </p:spPr>
        <p:txBody>
          <a:bodyPr vert="horz" lIns="91440" tIns="45720" rIns="91440" bIns="45720" rtlCol="0" anchor="ctr">
            <a:normAutofit/>
          </a:bodyPr>
          <a:lstStyle/>
          <a:p>
            <a:pPr eaLnBrk="1" hangingPunct="1"/>
            <a:r>
              <a:rPr lang="en-US" dirty="0"/>
              <a:t>Outline</a:t>
            </a:r>
          </a:p>
        </p:txBody>
      </p:sp>
      <p:cxnSp>
        <p:nvCxnSpPr>
          <p:cNvPr id="7"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655321" y="2575034"/>
            <a:ext cx="8778046" cy="3462228"/>
          </a:xfrm>
        </p:spPr>
        <p:txBody>
          <a:bodyPr vert="horz" lIns="91440" tIns="45720" rIns="91440" bIns="45720" rtlCol="0">
            <a:normAutofit/>
          </a:bodyPr>
          <a:lstStyle/>
          <a:p>
            <a:pPr eaLnBrk="1" hangingPunct="1">
              <a:buFont typeface="Arial" panose="020B0604020202020204" pitchFamily="34" charset="0"/>
              <a:buChar char="•"/>
            </a:pPr>
            <a:r>
              <a:rPr lang="en-US" sz="2400" dirty="0"/>
              <a:t>General information</a:t>
            </a:r>
          </a:p>
          <a:p>
            <a:pPr eaLnBrk="1" hangingPunct="1">
              <a:buFont typeface="Arial" panose="020B0604020202020204" pitchFamily="34" charset="0"/>
              <a:buChar char="•"/>
            </a:pPr>
            <a:r>
              <a:rPr lang="en-US" sz="2400" dirty="0"/>
              <a:t>Outcome of SA3 and SA3-LI submissions</a:t>
            </a:r>
          </a:p>
          <a:p>
            <a:pPr eaLnBrk="1" hangingPunct="1">
              <a:buFont typeface="Arial" panose="020B0604020202020204" pitchFamily="34" charset="0"/>
              <a:buChar char="•"/>
            </a:pPr>
            <a:r>
              <a:rPr lang="en-US" sz="2400" dirty="0"/>
              <a:t>Approved WID/SIDs</a:t>
            </a:r>
          </a:p>
          <a:p>
            <a:pPr eaLnBrk="1" hangingPunct="1">
              <a:buFont typeface="Arial" panose="020B0604020202020204" pitchFamily="34" charset="0"/>
              <a:buChar char="•"/>
            </a:pPr>
            <a:r>
              <a:rPr lang="en-US" sz="2400" dirty="0"/>
              <a:t>Report on specific topics</a:t>
            </a:r>
          </a:p>
          <a:p>
            <a:pPr marL="0" indent="0" eaLnBrk="1" hangingPunct="1">
              <a:buNone/>
            </a:pPr>
            <a:endParaRPr lang="en-US" sz="2400" dirty="0"/>
          </a:p>
          <a:p>
            <a:pPr eaLnBrk="1" hangingPunct="1">
              <a:buFont typeface="Arial" panose="020B0604020202020204" pitchFamily="34" charset="0"/>
              <a:buChar char="•"/>
            </a:pPr>
            <a:endParaRPr lang="en-US" sz="2400" dirty="0"/>
          </a:p>
          <a:p>
            <a:pPr marL="0" indent="0" eaLnBrk="1" hangingPunct="1">
              <a:buNone/>
            </a:pPr>
            <a:endParaRPr lang="en-US" sz="2400" dirty="0"/>
          </a:p>
          <a:p>
            <a:pPr eaLnBrk="1" hangingPunct="1">
              <a:buFont typeface="Arial" panose="020B0604020202020204" pitchFamily="34" charset="0"/>
              <a:buChar char="•"/>
            </a:pPr>
            <a:endParaRPr lang="en-US" sz="2400"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solidFill>
            <a:schemeClr val="accent1">
              <a:lumMod val="20000"/>
              <a:lumOff val="80000"/>
            </a:schemeClr>
          </a:solidFill>
          <a:effectLst>
            <a:outerShdw blurRad="50800" dist="50800" dir="5400000" algn="ctr" rotWithShape="0">
              <a:schemeClr val="accent1">
                <a:lumMod val="20000"/>
                <a:lumOff val="80000"/>
              </a:schemeClr>
            </a:outerShdw>
          </a:effectLst>
        </p:spPr>
        <p:txBody>
          <a:bodyPr/>
          <a:lstStyle/>
          <a:p>
            <a:r>
              <a:rPr lang="en-GB" sz="2400" u="sng" dirty="0"/>
              <a:t>Input</a:t>
            </a:r>
          </a:p>
          <a:p>
            <a:pPr lvl="1"/>
            <a:r>
              <a:rPr lang="en-GB" sz="2000" dirty="0"/>
              <a:t>The SA#108 documents: </a:t>
            </a:r>
            <a:r>
              <a:rPr lang="en-US" sz="2000" u="sng" dirty="0">
                <a:solidFill>
                  <a:srgbClr val="0000FF"/>
                </a:solidFill>
                <a:latin typeface="Calibri" panose="020F0502020204030204" pitchFamily="34" charset="0"/>
                <a:ea typeface="Nokia Pure Text Light" panose="020B0304040602060303" pitchFamily="34" charset="0"/>
                <a:cs typeface="Calibri" panose="020F0502020204030204" pitchFamily="34" charset="0"/>
              </a:rPr>
              <a:t>https://www.3gpp.org/ftp/tsg_sa/TSG_SA/TSGS_108_Prague_2025-06/Docs</a:t>
            </a:r>
            <a:endParaRPr lang="en-GB" sz="2000" dirty="0">
              <a:highlight>
                <a:srgbClr val="FFFF00"/>
              </a:highlight>
              <a:latin typeface="Calibri" panose="020F0502020204030204" pitchFamily="34" charset="0"/>
              <a:cs typeface="Calibri" panose="020F0502020204030204" pitchFamily="34" charset="0"/>
            </a:endParaRPr>
          </a:p>
          <a:p>
            <a:pPr lvl="1"/>
            <a:r>
              <a:rPr lang="en-GB" sz="2000" dirty="0"/>
              <a:t>The RAN#108  documents: </a:t>
            </a:r>
            <a:r>
              <a:rPr lang="sv-SE" sz="2000" dirty="0">
                <a:hlinkClick r:id="rId3"/>
              </a:rPr>
              <a:t>https://www.3gpp.org/ftp/tsg_ran/TSG_RAN/TSGR_108/Docs</a:t>
            </a:r>
            <a:r>
              <a:rPr lang="sv-SE" sz="2000" dirty="0"/>
              <a:t>   </a:t>
            </a:r>
          </a:p>
          <a:p>
            <a:pPr lvl="1"/>
            <a:r>
              <a:rPr lang="en-GB" sz="2000" dirty="0"/>
              <a:t>The CT#108 documents: </a:t>
            </a:r>
            <a:r>
              <a:rPr lang="sv-SE" sz="2000" dirty="0">
                <a:hlinkClick r:id="rId4"/>
              </a:rPr>
              <a:t>https://www.3gpp.org/ftp/tsg_CT/TSG_CT/CT_108_Prague-2025-06/Docs</a:t>
            </a:r>
            <a:r>
              <a:rPr lang="sv-SE" sz="2000" dirty="0"/>
              <a:t>  </a:t>
            </a:r>
            <a:endParaRPr lang="sv-SE"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228861" y="1825625"/>
            <a:ext cx="5744836" cy="4351338"/>
          </a:xfrm>
          <a:solidFill>
            <a:schemeClr val="accent4">
              <a:lumMod val="20000"/>
              <a:lumOff val="80000"/>
            </a:schemeClr>
          </a:solidFill>
        </p:spPr>
        <p:txBody>
          <a:bodyPr/>
          <a:lstStyle/>
          <a:p>
            <a:r>
              <a:rPr lang="sv-SE" sz="2400" u="sng" dirty="0"/>
              <a:t>Reports</a:t>
            </a:r>
          </a:p>
          <a:p>
            <a:pPr marL="179705" marR="0">
              <a:spcBef>
                <a:spcPts val="0"/>
              </a:spcBef>
              <a:spcAft>
                <a:spcPts val="0"/>
              </a:spcAft>
            </a:pPr>
            <a:endParaRPr lang="en-GB" sz="1800" dirty="0"/>
          </a:p>
          <a:p>
            <a:pPr marL="179705" marR="0">
              <a:spcBef>
                <a:spcPts val="0"/>
              </a:spcBef>
              <a:spcAft>
                <a:spcPts val="0"/>
              </a:spcAft>
            </a:pPr>
            <a:r>
              <a:rPr lang="en-GB" sz="1800" dirty="0"/>
              <a:t>SA#108 meeting report: </a:t>
            </a:r>
            <a:r>
              <a:rPr lang="en-US" sz="1800" u="sng" dirty="0">
                <a:solidFill>
                  <a:srgbClr val="0000FF"/>
                </a:solidFill>
                <a:latin typeface="Calibri" panose="020F0502020204030204" pitchFamily="34" charset="0"/>
                <a:ea typeface="Nokia Pure Text Light" panose="020B0304040602060303" pitchFamily="34" charset="0"/>
                <a:cs typeface="Calibri" panose="020F0502020204030204" pitchFamily="34" charset="0"/>
              </a:rPr>
              <a:t>https://www.3gpp.org/ftp/tsg_sa/TSG_SA/TSGS_108_Prague_2025-06/</a:t>
            </a:r>
            <a:r>
              <a:rPr lang="en-US" sz="1800" u="sng" dirty="0">
                <a:solidFill>
                  <a:srgbClr val="0000FF"/>
                </a:solidFill>
                <a:effectLst/>
                <a:ea typeface="Nokia Pure Text Light" panose="020B0304040602060303" pitchFamily="34" charset="0"/>
                <a:cs typeface="Arial" panose="020B0604020202020204" pitchFamily="34" charset="0"/>
              </a:rPr>
              <a:t>Report</a:t>
            </a:r>
          </a:p>
          <a:p>
            <a:endParaRPr lang="sv-FI" sz="1800" dirty="0">
              <a:effectLst/>
              <a:ea typeface="Calibri" panose="020F0502020204030204" pitchFamily="34" charset="0"/>
            </a:endParaRPr>
          </a:p>
          <a:p>
            <a:r>
              <a:rPr lang="sv-FI" sz="1800" dirty="0">
                <a:effectLst/>
                <a:ea typeface="Calibri" panose="020F0502020204030204" pitchFamily="34" charset="0"/>
              </a:rPr>
              <a:t>SA3 Inputs</a:t>
            </a:r>
            <a:endParaRPr lang="en-US" sz="1800" dirty="0"/>
          </a:p>
          <a:p>
            <a:pPr lvl="1"/>
            <a:r>
              <a:rPr lang="en-GB" sz="1600" b="1" u="sng" dirty="0"/>
              <a:t>SP-250570</a:t>
            </a:r>
            <a:r>
              <a:rPr lang="en-GB" sz="1400" dirty="0"/>
              <a:t> SA WG3 report to SA#108 </a:t>
            </a:r>
          </a:p>
          <a:p>
            <a:pPr marL="457200" lvl="1" indent="0">
              <a:buNone/>
            </a:pPr>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10515600" cy="457201"/>
          </a:xfrm>
        </p:spPr>
        <p:txBody>
          <a:bodyPr/>
          <a:lstStyle/>
          <a:p>
            <a:r>
              <a:rPr lang="sv-SE" dirty="0"/>
              <a:t>WA#67</a:t>
            </a:r>
          </a:p>
        </p:txBody>
      </p:sp>
      <p:graphicFrame>
        <p:nvGraphicFramePr>
          <p:cNvPr id="3" name="Table 2"/>
          <p:cNvGraphicFramePr>
            <a:graphicFrameLocks noGrp="1"/>
          </p:cNvGraphicFramePr>
          <p:nvPr>
            <p:extLst>
              <p:ext uri="{D42A27DB-BD31-4B8C-83A1-F6EECF244321}">
                <p14:modId xmlns:p14="http://schemas.microsoft.com/office/powerpoint/2010/main" val="2467314658"/>
              </p:ext>
            </p:extLst>
          </p:nvPr>
        </p:nvGraphicFramePr>
        <p:xfrm>
          <a:off x="838200" y="2132830"/>
          <a:ext cx="10032782" cy="2011680"/>
        </p:xfrm>
        <a:graphic>
          <a:graphicData uri="http://schemas.openxmlformats.org/drawingml/2006/table">
            <a:tbl>
              <a:tblPr firstRow="1" bandRow="1">
                <a:tableStyleId>{5C22544A-7EE6-4342-B048-85BDC9FD1C3A}</a:tableStyleId>
              </a:tblPr>
              <a:tblGrid>
                <a:gridCol w="10032782">
                  <a:extLst>
                    <a:ext uri="{9D8B030D-6E8A-4147-A177-3AD203B41FA5}">
                      <a16:colId xmlns:a16="http://schemas.microsoft.com/office/drawing/2014/main" val="3333474373"/>
                    </a:ext>
                  </a:extLst>
                </a:gridCol>
              </a:tblGrid>
              <a:tr h="370840">
                <a:tc>
                  <a:txBody>
                    <a:bodyPr/>
                    <a:lstStyle/>
                    <a:p>
                      <a:pPr hangingPunct="0"/>
                      <a:r>
                        <a:rPr lang="en-GB" sz="1800" b="1" kern="1200" dirty="0">
                          <a:solidFill>
                            <a:schemeClr val="lt1"/>
                          </a:solidFill>
                          <a:effectLst/>
                          <a:latin typeface="+mn-lt"/>
                          <a:ea typeface="+mn-ea"/>
                          <a:cs typeface="+mn-cs"/>
                        </a:rPr>
                        <a:t>Apple asked to add the following resolution to SA#108 meeting report:</a:t>
                      </a:r>
                      <a:endParaRPr lang="en-IN" sz="1800" b="1" kern="1200" dirty="0">
                        <a:solidFill>
                          <a:schemeClr val="lt1"/>
                        </a:solidFill>
                        <a:effectLst/>
                        <a:latin typeface="+mn-lt"/>
                        <a:ea typeface="+mn-ea"/>
                        <a:cs typeface="+mn-cs"/>
                      </a:endParaRPr>
                    </a:p>
                    <a:p>
                      <a:pPr hangingPunct="0"/>
                      <a:endParaRPr lang="en-GB" sz="1800" b="1" kern="1200" dirty="0">
                        <a:solidFill>
                          <a:schemeClr val="lt1"/>
                        </a:solidFill>
                        <a:effectLst/>
                        <a:latin typeface="+mn-lt"/>
                        <a:ea typeface="+mn-ea"/>
                        <a:cs typeface="+mn-cs"/>
                      </a:endParaRPr>
                    </a:p>
                    <a:p>
                      <a:pPr hangingPunct="0"/>
                      <a:r>
                        <a:rPr lang="en-GB" sz="1800" b="1" kern="1200" dirty="0">
                          <a:solidFill>
                            <a:schemeClr val="lt1"/>
                          </a:solidFill>
                          <a:effectLst/>
                          <a:latin typeface="+mn-lt"/>
                          <a:ea typeface="+mn-ea"/>
                          <a:cs typeface="+mn-cs"/>
                        </a:rPr>
                        <a:t>TSG SA concluded that SA WG2 should complete the Stage 2 work according to the SA WG3 requirements as found in SP-250724 and as indicated in SA WG2 Chair report in SP-250449, </a:t>
                      </a:r>
                      <a:r>
                        <a:rPr lang="en-GB" sz="1800" b="1" u="sng" kern="1200" dirty="0">
                          <a:solidFill>
                            <a:schemeClr val="lt1"/>
                          </a:solidFill>
                          <a:effectLst/>
                          <a:latin typeface="+mn-lt"/>
                          <a:ea typeface="+mn-ea"/>
                          <a:cs typeface="+mn-cs"/>
                        </a:rPr>
                        <a:t>"KI#1 to align with SA WG3 for user consent and decide on use of privacy profile"</a:t>
                      </a:r>
                      <a:r>
                        <a:rPr lang="en-GB" sz="1800" b="1" kern="1200" dirty="0">
                          <a:solidFill>
                            <a:schemeClr val="lt1"/>
                          </a:solidFill>
                          <a:effectLst/>
                          <a:latin typeface="+mn-lt"/>
                          <a:ea typeface="+mn-ea"/>
                          <a:cs typeface="+mn-cs"/>
                        </a:rPr>
                        <a:t>.</a:t>
                      </a:r>
                      <a:endParaRPr lang="en-IN" sz="1800" b="1" kern="1200" dirty="0">
                        <a:solidFill>
                          <a:schemeClr val="lt1"/>
                        </a:solidFill>
                        <a:effectLst/>
                        <a:latin typeface="+mn-lt"/>
                        <a:ea typeface="+mn-ea"/>
                        <a:cs typeface="+mn-cs"/>
                      </a:endParaRPr>
                    </a:p>
                    <a:p>
                      <a:pPr hangingPunct="0"/>
                      <a:endParaRPr lang="en-GB" sz="1800" b="1" kern="1200" dirty="0">
                        <a:solidFill>
                          <a:schemeClr val="lt1"/>
                        </a:solidFill>
                        <a:effectLst/>
                        <a:latin typeface="+mn-lt"/>
                        <a:ea typeface="+mn-ea"/>
                        <a:cs typeface="+mn-cs"/>
                      </a:endParaRPr>
                    </a:p>
                    <a:p>
                      <a:pPr hangingPunct="0"/>
                      <a:r>
                        <a:rPr lang="en-GB" sz="1800" b="1" kern="1200" dirty="0">
                          <a:solidFill>
                            <a:schemeClr val="lt1"/>
                          </a:solidFill>
                          <a:effectLst/>
                          <a:latin typeface="+mn-lt"/>
                          <a:ea typeface="+mn-ea"/>
                          <a:cs typeface="+mn-cs"/>
                        </a:rPr>
                        <a:t>With this, Apple withdrew their challenge to Working Agreement #67.</a:t>
                      </a:r>
                      <a:endParaRPr lang="en-IN" sz="1800" b="1" kern="1200" dirty="0">
                        <a:solidFill>
                          <a:schemeClr val="lt1"/>
                        </a:solidFill>
                        <a:effectLst/>
                        <a:latin typeface="+mn-lt"/>
                        <a:ea typeface="+mn-ea"/>
                        <a:cs typeface="+mn-cs"/>
                      </a:endParaRPr>
                    </a:p>
                  </a:txBody>
                  <a:tcPr/>
                </a:tc>
                <a:extLst>
                  <a:ext uri="{0D108BD9-81ED-4DB2-BD59-A6C34878D82A}">
                    <a16:rowId xmlns:a16="http://schemas.microsoft.com/office/drawing/2014/main" val="2403777273"/>
                  </a:ext>
                </a:extLst>
              </a:tr>
            </a:tbl>
          </a:graphicData>
        </a:graphic>
      </p:graphicFrame>
      <p:sp>
        <p:nvSpPr>
          <p:cNvPr id="6" name="TextBox 5"/>
          <p:cNvSpPr txBox="1"/>
          <p:nvPr/>
        </p:nvSpPr>
        <p:spPr>
          <a:xfrm>
            <a:off x="108312" y="4479637"/>
            <a:ext cx="11815833" cy="830997"/>
          </a:xfrm>
          <a:prstGeom prst="rect">
            <a:avLst/>
          </a:prstGeom>
          <a:noFill/>
        </p:spPr>
        <p:txBody>
          <a:bodyPr wrap="square" rtlCol="0">
            <a:spAutoFit/>
          </a:bodyPr>
          <a:lstStyle/>
          <a:p>
            <a:pPr marL="285750" indent="-285750">
              <a:buFont typeface="Wingdings" panose="05000000000000000000" pitchFamily="2" charset="2"/>
              <a:buChar char="è"/>
            </a:pPr>
            <a:r>
              <a:rPr lang="en-IN" sz="1600" b="1" dirty="0">
                <a:sym typeface="Wingdings" panose="05000000000000000000" pitchFamily="2" charset="2"/>
              </a:rPr>
              <a:t>SP-250724 (CR) 33.501 CR2154R1 (Rel-19, 'B'): Security aspects of Core Network Enhanced Support for AIML (Source: China Mobile) was approved</a:t>
            </a:r>
          </a:p>
          <a:p>
            <a:pPr marL="742950" lvl="1" indent="-285750">
              <a:buFont typeface="Courier New" panose="02070309020205020404" pitchFamily="49" charset="0"/>
              <a:buChar char="o"/>
            </a:pPr>
            <a:r>
              <a:rPr lang="en-IN" sz="1600" i="1" dirty="0">
                <a:sym typeface="Wingdings" panose="05000000000000000000" pitchFamily="2" charset="2"/>
              </a:rPr>
              <a:t>SP-250724 (company CR to SA plenary) is revision S3-252432</a:t>
            </a:r>
            <a:endParaRPr lang="en-IN" sz="1600" i="1" dirty="0"/>
          </a:p>
        </p:txBody>
      </p:sp>
    </p:spTree>
    <p:extLst>
      <p:ext uri="{BB962C8B-B14F-4D97-AF65-F5344CB8AC3E}">
        <p14:creationId xmlns:p14="http://schemas.microsoft.com/office/powerpoint/2010/main" val="296689767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10515600" cy="457201"/>
          </a:xfrm>
        </p:spPr>
        <p:txBody>
          <a:bodyPr/>
          <a:lstStyle/>
          <a:p>
            <a:r>
              <a:rPr lang="sv-SE" dirty="0"/>
              <a:t>Outcome of SA3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625548" y="1708667"/>
            <a:ext cx="10515599" cy="457201"/>
          </a:xfrm>
        </p:spPr>
        <p:txBody>
          <a:bodyPr/>
          <a:lstStyle/>
          <a:p>
            <a:r>
              <a:rPr lang="en-US" sz="2400" dirty="0"/>
              <a:t> </a:t>
            </a:r>
            <a:r>
              <a:rPr lang="en-US" sz="1800" dirty="0"/>
              <a:t>SA3 SID/WIDs submitted were approved adding rapporteurs</a:t>
            </a:r>
          </a:p>
          <a:p>
            <a:endParaRPr lang="en-US" sz="1800" dirty="0"/>
          </a:p>
          <a:p>
            <a:endParaRPr lang="en-US" sz="1800" dirty="0"/>
          </a:p>
          <a:p>
            <a:endParaRPr lang="en-US" sz="1800" dirty="0"/>
          </a:p>
          <a:p>
            <a:pPr marL="0" indent="0">
              <a:buNone/>
            </a:pPr>
            <a:endParaRPr lang="en-US" sz="1800" dirty="0"/>
          </a:p>
          <a:p>
            <a:pPr marL="0" indent="0">
              <a:buNone/>
            </a:pPr>
            <a:endParaRPr lang="en-US" sz="1800" dirty="0"/>
          </a:p>
          <a:p>
            <a:pPr marL="0" indent="0">
              <a:buNone/>
            </a:pPr>
            <a:endParaRPr lang="en-US" sz="1800" dirty="0"/>
          </a:p>
          <a:p>
            <a:pPr marL="0" indent="0">
              <a:buNone/>
            </a:pPr>
            <a:endParaRPr lang="en-IN" sz="2400" dirty="0"/>
          </a:p>
          <a:p>
            <a:r>
              <a:rPr lang="en-IN" sz="1800" dirty="0"/>
              <a:t>SA3-LI WIDs/SIDs (New/Revised) submitted were approved</a:t>
            </a:r>
          </a:p>
          <a:p>
            <a:r>
              <a:rPr lang="en-IN" sz="1800" dirty="0"/>
              <a:t>SA3 CR packs and Draft TRs submitted were approved</a:t>
            </a:r>
          </a:p>
          <a:p>
            <a:r>
              <a:rPr lang="en-IN" sz="1800" dirty="0"/>
              <a:t>Except SA3-LI CR pack SP-250599, all other CR packs submitted were approved. </a:t>
            </a:r>
          </a:p>
          <a:p>
            <a:pPr lvl="1"/>
            <a:r>
              <a:rPr lang="en-IN" sz="1400" dirty="0"/>
              <a:t>SP-250599 was ‘Noted’ based on SP-250714</a:t>
            </a:r>
          </a:p>
          <a:p>
            <a:endParaRPr lang="en-US" sz="2400" dirty="0"/>
          </a:p>
          <a:p>
            <a:pPr lvl="1"/>
            <a:endParaRPr lang="en-GB" sz="2000" dirty="0"/>
          </a:p>
          <a:p>
            <a:pPr lvl="1"/>
            <a:endParaRPr lang="sv-SE" sz="2000" dirty="0"/>
          </a:p>
        </p:txBody>
      </p:sp>
      <p:graphicFrame>
        <p:nvGraphicFramePr>
          <p:cNvPr id="4" name="Table 3"/>
          <p:cNvGraphicFramePr>
            <a:graphicFrameLocks noGrp="1"/>
          </p:cNvGraphicFramePr>
          <p:nvPr>
            <p:extLst>
              <p:ext uri="{D42A27DB-BD31-4B8C-83A1-F6EECF244321}">
                <p14:modId xmlns:p14="http://schemas.microsoft.com/office/powerpoint/2010/main" val="2776977352"/>
              </p:ext>
            </p:extLst>
          </p:nvPr>
        </p:nvGraphicFramePr>
        <p:xfrm>
          <a:off x="203200" y="2155312"/>
          <a:ext cx="11665527" cy="2468880"/>
        </p:xfrm>
        <a:graphic>
          <a:graphicData uri="http://schemas.openxmlformats.org/drawingml/2006/table">
            <a:tbl>
              <a:tblPr firstRow="1" firstCol="1" bandRow="1">
                <a:tableStyleId>{5C22544A-7EE6-4342-B048-85BDC9FD1C3A}</a:tableStyleId>
              </a:tblPr>
              <a:tblGrid>
                <a:gridCol w="831273">
                  <a:extLst>
                    <a:ext uri="{9D8B030D-6E8A-4147-A177-3AD203B41FA5}">
                      <a16:colId xmlns:a16="http://schemas.microsoft.com/office/drawing/2014/main" val="131100054"/>
                    </a:ext>
                  </a:extLst>
                </a:gridCol>
                <a:gridCol w="942109">
                  <a:extLst>
                    <a:ext uri="{9D8B030D-6E8A-4147-A177-3AD203B41FA5}">
                      <a16:colId xmlns:a16="http://schemas.microsoft.com/office/drawing/2014/main" val="1948331440"/>
                    </a:ext>
                  </a:extLst>
                </a:gridCol>
                <a:gridCol w="5920509">
                  <a:extLst>
                    <a:ext uri="{9D8B030D-6E8A-4147-A177-3AD203B41FA5}">
                      <a16:colId xmlns:a16="http://schemas.microsoft.com/office/drawing/2014/main" val="3485882464"/>
                    </a:ext>
                  </a:extLst>
                </a:gridCol>
                <a:gridCol w="858982">
                  <a:extLst>
                    <a:ext uri="{9D8B030D-6E8A-4147-A177-3AD203B41FA5}">
                      <a16:colId xmlns:a16="http://schemas.microsoft.com/office/drawing/2014/main" val="1855492996"/>
                    </a:ext>
                  </a:extLst>
                </a:gridCol>
                <a:gridCol w="3112654">
                  <a:extLst>
                    <a:ext uri="{9D8B030D-6E8A-4147-A177-3AD203B41FA5}">
                      <a16:colId xmlns:a16="http://schemas.microsoft.com/office/drawing/2014/main" val="2779713946"/>
                    </a:ext>
                  </a:extLst>
                </a:gridCol>
              </a:tblGrid>
              <a:tr h="254000">
                <a:tc>
                  <a:txBody>
                    <a:bodyPr/>
                    <a:lstStyle/>
                    <a:p>
                      <a:pPr>
                        <a:spcAft>
                          <a:spcPts val="0"/>
                        </a:spcAft>
                      </a:pPr>
                      <a:r>
                        <a:rPr lang="en-IN" sz="1400" dirty="0">
                          <a:effectLst/>
                          <a:latin typeface="Aptos"/>
                          <a:ea typeface="Calibri" panose="020F0502020204030204" pitchFamily="34" charset="0"/>
                          <a:cs typeface="Times New Roman" panose="02020603050405020304" pitchFamily="18" charset="0"/>
                        </a:rPr>
                        <a:t>Release</a:t>
                      </a:r>
                    </a:p>
                  </a:txBody>
                  <a:tcPr marL="68580" marR="68580" marT="0" marB="0"/>
                </a:tc>
                <a:tc>
                  <a:txBody>
                    <a:bodyPr/>
                    <a:lstStyle/>
                    <a:p>
                      <a:pPr>
                        <a:spcAft>
                          <a:spcPts val="0"/>
                        </a:spcAft>
                      </a:pPr>
                      <a:r>
                        <a:rPr lang="en-IN" sz="1400">
                          <a:effectLst/>
                        </a:rPr>
                        <a:t>Tdoc</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IN" sz="1400">
                          <a:effectLst/>
                        </a:rPr>
                        <a:t>Title</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IN" sz="1400">
                          <a:effectLst/>
                        </a:rPr>
                        <a:t>WID/SID</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IN" sz="1400">
                          <a:effectLst/>
                        </a:rPr>
                        <a:t>Rapporteur</a:t>
                      </a:r>
                      <a:endParaRPr lang="en-IN" sz="140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32099851"/>
                  </a:ext>
                </a:extLst>
              </a:tr>
              <a:tr h="254000">
                <a:tc rowSpan="4">
                  <a:txBody>
                    <a:bodyPr/>
                    <a:lstStyle/>
                    <a:p>
                      <a:pPr algn="ctr">
                        <a:spcAft>
                          <a:spcPts val="0"/>
                        </a:spcAft>
                      </a:pPr>
                      <a:r>
                        <a:rPr lang="en-IN" sz="1400" dirty="0">
                          <a:effectLst/>
                          <a:latin typeface="Aptos"/>
                          <a:ea typeface="Calibri" panose="020F0502020204030204" pitchFamily="34" charset="0"/>
                          <a:cs typeface="Times New Roman" panose="02020603050405020304" pitchFamily="18" charset="0"/>
                        </a:rPr>
                        <a:t>Rel-20</a:t>
                      </a:r>
                    </a:p>
                  </a:txBody>
                  <a:tcPr marL="68580" marR="68580" marT="0" marB="0" anchor="ctr"/>
                </a:tc>
                <a:tc>
                  <a:txBody>
                    <a:bodyPr/>
                    <a:lstStyle/>
                    <a:p>
                      <a:pPr>
                        <a:spcAft>
                          <a:spcPts val="0"/>
                        </a:spcAft>
                      </a:pPr>
                      <a:r>
                        <a:rPr lang="en-US" sz="1400">
                          <a:effectLst/>
                        </a:rPr>
                        <a:t>SP-250876</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New WID on Security related Events Handling</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WID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dirty="0">
                          <a:effectLst/>
                          <a:hlinkClick r:id="rId2"/>
                        </a:rPr>
                        <a:t>susana.sabater@vodafone.com</a:t>
                      </a:r>
                      <a:r>
                        <a:rPr lang="en-US" sz="1400" dirty="0">
                          <a:effectLst/>
                        </a:rPr>
                        <a:t> </a:t>
                      </a:r>
                      <a:endParaRPr lang="en-IN" sz="1400" dirty="0">
                        <a:effectLst/>
                      </a:endParaRPr>
                    </a:p>
                    <a:p>
                      <a:pPr algn="l">
                        <a:spcAft>
                          <a:spcPts val="0"/>
                        </a:spcAft>
                      </a:pPr>
                      <a:r>
                        <a:rPr lang="en-US" sz="1400" u="sng" dirty="0">
                          <a:effectLst/>
                          <a:hlinkClick r:id="rId3"/>
                        </a:rPr>
                        <a:t>qiminpeng@chinamobile.com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23078703"/>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SP-250877</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Security Assurance Specification for 5G-Advanced</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WID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a:effectLst/>
                          <a:hlinkClick r:id="rId4"/>
                        </a:rPr>
                        <a:t>raina.wu@huawei.com</a:t>
                      </a:r>
                      <a:r>
                        <a:rPr lang="en-US" sz="1400">
                          <a:effectLst/>
                        </a:rPr>
                        <a:t> </a:t>
                      </a:r>
                      <a:endParaRPr lang="en-IN" sz="140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02317644"/>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u="none" strike="noStrike" dirty="0">
                          <a:effectLst/>
                        </a:rPr>
                        <a:t>SP-250653</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Mission Critical security for Release 20</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WID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a:effectLst/>
                          <a:hlinkClick r:id="rId5"/>
                        </a:rPr>
                        <a:t>tim.woodward@motorolasolutions.com</a:t>
                      </a:r>
                      <a:r>
                        <a:rPr lang="en-US" sz="1400">
                          <a:effectLst/>
                        </a:rPr>
                        <a:t> </a:t>
                      </a:r>
                      <a:endParaRPr lang="en-IN" sz="140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668912581"/>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SP-250858</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New study on transitioning to Post Quantum Cryptography (PQC) in 3GPP</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SID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dirty="0">
                          <a:effectLst/>
                        </a:rPr>
                        <a:t>Primary: </a:t>
                      </a:r>
                      <a:r>
                        <a:rPr lang="en-US" sz="1400" u="sng" dirty="0">
                          <a:effectLst/>
                          <a:hlinkClick r:id="rId6"/>
                        </a:rPr>
                        <a:t>lei.zhongding@huawei.com</a:t>
                      </a:r>
                      <a:r>
                        <a:rPr lang="en-US" sz="1400" dirty="0">
                          <a:effectLst/>
                        </a:rPr>
                        <a:t> </a:t>
                      </a:r>
                      <a:endParaRPr lang="en-IN" sz="1400" dirty="0">
                        <a:effectLst/>
                      </a:endParaRPr>
                    </a:p>
                    <a:p>
                      <a:pPr algn="l">
                        <a:spcAft>
                          <a:spcPts val="0"/>
                        </a:spcAft>
                      </a:pPr>
                      <a:r>
                        <a:rPr lang="en-US" sz="1400" dirty="0">
                          <a:effectLst/>
                        </a:rPr>
                        <a:t>Secondary: </a:t>
                      </a:r>
                      <a:r>
                        <a:rPr lang="en-US" sz="1400" u="sng" dirty="0">
                          <a:effectLst/>
                          <a:hlinkClick r:id="rId7"/>
                        </a:rPr>
                        <a:t>virendra@qti.qualcomm.com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16566675"/>
                  </a:ext>
                </a:extLst>
              </a:tr>
              <a:tr h="254000">
                <a:tc rowSpan="2">
                  <a:txBody>
                    <a:bodyPr/>
                    <a:lstStyle/>
                    <a:p>
                      <a:pPr algn="ctr">
                        <a:spcAft>
                          <a:spcPts val="0"/>
                        </a:spcAft>
                      </a:pPr>
                      <a:r>
                        <a:rPr lang="en-IN" sz="1400" dirty="0">
                          <a:effectLst/>
                          <a:latin typeface="Aptos"/>
                          <a:ea typeface="Calibri" panose="020F0502020204030204" pitchFamily="34" charset="0"/>
                          <a:cs typeface="Times New Roman" panose="02020603050405020304" pitchFamily="18" charset="0"/>
                        </a:rPr>
                        <a:t>Rel-19</a:t>
                      </a:r>
                    </a:p>
                  </a:txBody>
                  <a:tcPr marL="68580" marR="68580" marT="0" marB="0" anchor="ctr"/>
                </a:tc>
                <a:tc>
                  <a:txBody>
                    <a:bodyPr/>
                    <a:lstStyle/>
                    <a:p>
                      <a:pPr>
                        <a:spcAft>
                          <a:spcPts val="0"/>
                        </a:spcAft>
                      </a:pPr>
                      <a:r>
                        <a:rPr lang="en-US" sz="1400">
                          <a:effectLst/>
                        </a:rPr>
                        <a:t>SP-250815</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Roaming and interconnect authorization aspects in indirect communication</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Mini WID </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dirty="0">
                          <a:effectLst/>
                          <a:hlinkClick r:id="rId8"/>
                        </a:rPr>
                        <a:t>anja.jerichow@nokia.com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64113567"/>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SP-250816</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Public key distribution and Issuer claim verification of the Access Token</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Mini WID </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dirty="0">
                          <a:effectLst/>
                          <a:hlinkClick r:id="rId9"/>
                        </a:rPr>
                        <a:t>mohsin.a.khan@ericsson.com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88767129"/>
                  </a:ext>
                </a:extLst>
              </a:tr>
            </a:tbl>
          </a:graphicData>
        </a:graphic>
      </p:graphicFrame>
    </p:spTree>
    <p:extLst>
      <p:ext uri="{BB962C8B-B14F-4D97-AF65-F5344CB8AC3E}">
        <p14:creationId xmlns:p14="http://schemas.microsoft.com/office/powerpoint/2010/main" val="265998595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203200" y="328179"/>
            <a:ext cx="11067473" cy="807894"/>
          </a:xfrm>
        </p:spPr>
        <p:txBody>
          <a:bodyPr/>
          <a:lstStyle/>
          <a:p>
            <a:r>
              <a:rPr lang="en-IN" sz="3600" b="1" dirty="0" err="1"/>
              <a:t>AIoT</a:t>
            </a:r>
            <a:endParaRPr lang="sv-SE" sz="3600" b="1" dirty="0"/>
          </a:p>
        </p:txBody>
      </p:sp>
      <p:sp>
        <p:nvSpPr>
          <p:cNvPr id="3" name="Content Placeholder 2"/>
          <p:cNvSpPr>
            <a:spLocks noGrp="1"/>
          </p:cNvSpPr>
          <p:nvPr>
            <p:ph idx="1"/>
          </p:nvPr>
        </p:nvSpPr>
        <p:spPr>
          <a:xfrm>
            <a:off x="369455" y="1825625"/>
            <a:ext cx="10984343" cy="4351338"/>
          </a:xfrm>
        </p:spPr>
        <p:txBody>
          <a:bodyPr/>
          <a:lstStyle/>
          <a:p>
            <a:endParaRPr lang="en-IN" sz="1800" dirty="0"/>
          </a:p>
          <a:p>
            <a:r>
              <a:rPr lang="en-IN" sz="1800" dirty="0"/>
              <a:t>SP-250574 (DISCUSSION) Way Forward on </a:t>
            </a:r>
            <a:r>
              <a:rPr lang="en-IN" sz="1800" dirty="0" err="1"/>
              <a:t>AIoT</a:t>
            </a:r>
            <a:r>
              <a:rPr lang="en-IN" sz="1800" dirty="0"/>
              <a:t> device credentials storage (Source: Qualcomm)</a:t>
            </a:r>
          </a:p>
          <a:p>
            <a:pPr lvl="1"/>
            <a:r>
              <a:rPr lang="en-IN" sz="1600" dirty="0"/>
              <a:t>Revised to SP-250851 and endorsed</a:t>
            </a:r>
          </a:p>
          <a:p>
            <a:endParaRPr lang="en-IN" sz="1800" dirty="0"/>
          </a:p>
          <a:p>
            <a:r>
              <a:rPr lang="en-IN" sz="1800" dirty="0"/>
              <a:t>SP-250852 (LS OUT) Reply LS to Way Forward on </a:t>
            </a:r>
            <a:r>
              <a:rPr lang="en-IN" sz="1800" dirty="0" err="1"/>
              <a:t>AIoT</a:t>
            </a:r>
            <a:r>
              <a:rPr lang="en-IN" sz="1800" dirty="0"/>
              <a:t> device credentials storage (Source: TSG SA)</a:t>
            </a:r>
          </a:p>
        </p:txBody>
      </p:sp>
    </p:spTree>
    <p:extLst>
      <p:ext uri="{BB962C8B-B14F-4D97-AF65-F5344CB8AC3E}">
        <p14:creationId xmlns:p14="http://schemas.microsoft.com/office/powerpoint/2010/main" val="217092967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203200" y="328179"/>
            <a:ext cx="11067473" cy="807894"/>
          </a:xfrm>
        </p:spPr>
        <p:txBody>
          <a:bodyPr/>
          <a:lstStyle/>
          <a:p>
            <a:r>
              <a:rPr lang="en-IN" sz="3600" b="1" dirty="0"/>
              <a:t>Expectation from taking on appointed roles in 3GPP</a:t>
            </a:r>
            <a:endParaRPr lang="sv-SE" sz="3600" b="1" dirty="0"/>
          </a:p>
        </p:txBody>
      </p:sp>
      <p:sp>
        <p:nvSpPr>
          <p:cNvPr id="3" name="Content Placeholder 2"/>
          <p:cNvSpPr>
            <a:spLocks noGrp="1"/>
          </p:cNvSpPr>
          <p:nvPr>
            <p:ph idx="1"/>
          </p:nvPr>
        </p:nvSpPr>
        <p:spPr>
          <a:xfrm>
            <a:off x="369455" y="1825625"/>
            <a:ext cx="10984343" cy="4351338"/>
          </a:xfrm>
        </p:spPr>
        <p:txBody>
          <a:bodyPr/>
          <a:lstStyle/>
          <a:p>
            <a:r>
              <a:rPr lang="en-IN" sz="1800" dirty="0"/>
              <a:t>New clause to TR 21.900 was approved (SP-250774) that provides further clarifications on what is expected from taking on appointed roles in 3GPP. </a:t>
            </a:r>
          </a:p>
          <a:p>
            <a:r>
              <a:rPr lang="en-IN" sz="1800" dirty="0"/>
              <a:t>Excerpt from the approved CR:</a:t>
            </a:r>
          </a:p>
          <a:p>
            <a:pPr marL="457200" lvl="1" indent="0">
              <a:buNone/>
            </a:pPr>
            <a:r>
              <a:rPr lang="en-IN" sz="1800" dirty="0">
                <a:solidFill>
                  <a:srgbClr val="0000FF"/>
                </a:solidFill>
              </a:rPr>
              <a:t>6.7 Guidance for Appointed Duties</a:t>
            </a:r>
          </a:p>
          <a:p>
            <a:pPr marL="457200" lvl="1" indent="0">
              <a:buNone/>
            </a:pPr>
            <a:r>
              <a:rPr lang="en-IN" sz="1800" dirty="0">
                <a:solidFill>
                  <a:srgbClr val="0000FF"/>
                </a:solidFill>
              </a:rPr>
              <a:t>As part of progressing a work item or other business of 3GPP, delegates may be appointed to roles such a rapporteur, moderator, editor, etc.  While operating in these roles, delegates are expected to carry out their assigned duties with impartiality and in the interests of 3GPP. While company support letters are not required to assume these roles, it is expected that any delegate taking on these responsibilities has the support of their company in fulfilling the associated duties.</a:t>
            </a:r>
            <a:endParaRPr lang="en-IN" sz="1800" dirty="0"/>
          </a:p>
          <a:p>
            <a:r>
              <a:rPr lang="en-IN" sz="1800" dirty="0"/>
              <a:t>Delegates are requested to take note of the new Guidance for appointed duties. </a:t>
            </a:r>
          </a:p>
          <a:p>
            <a:r>
              <a:rPr lang="en-IN" sz="1800" dirty="0"/>
              <a:t>Additionally, TSG SA Chair strongly encourage Rapporteurs to undertake the IPR and Antitrust training. </a:t>
            </a:r>
          </a:p>
        </p:txBody>
      </p:sp>
    </p:spTree>
    <p:extLst>
      <p:ext uri="{BB962C8B-B14F-4D97-AF65-F5344CB8AC3E}">
        <p14:creationId xmlns:p14="http://schemas.microsoft.com/office/powerpoint/2010/main" val="313322998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Rajavelsamy R</a:t>
            </a:r>
          </a:p>
          <a:p>
            <a:pPr marL="0" indent="0">
              <a:lnSpc>
                <a:spcPct val="100000"/>
              </a:lnSpc>
              <a:spcBef>
                <a:spcPct val="0"/>
              </a:spcBef>
              <a:buFontTx/>
              <a:buNone/>
              <a:defRPr/>
            </a:pPr>
            <a:r>
              <a:rPr lang="sv-SE" altLang="en-US" sz="1600" dirty="0"/>
              <a:t>3GPP SA3 Chairman</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714</Words>
  <Application>Microsoft Office PowerPoint</Application>
  <PresentationFormat>Widescreen</PresentationFormat>
  <Paragraphs>100</Paragraphs>
  <Slides>8</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华文细黑</vt:lpstr>
      <vt:lpstr>Aptos</vt:lpstr>
      <vt:lpstr>Arial</vt:lpstr>
      <vt:lpstr>Calibri</vt:lpstr>
      <vt:lpstr>Calibri Light</vt:lpstr>
      <vt:lpstr>Courier New</vt:lpstr>
      <vt:lpstr>Nokia Pure Text Light</vt:lpstr>
      <vt:lpstr>Times New Roman</vt:lpstr>
      <vt:lpstr>Wingdings</vt:lpstr>
      <vt:lpstr>Office Theme</vt:lpstr>
      <vt:lpstr>Report from SA#108 on SA3 topics</vt:lpstr>
      <vt:lpstr>Outline</vt:lpstr>
      <vt:lpstr>General information</vt:lpstr>
      <vt:lpstr>WA#67</vt:lpstr>
      <vt:lpstr>Outcome of SA3 submissions</vt:lpstr>
      <vt:lpstr>AIoT</vt:lpstr>
      <vt:lpstr>Expectation from taking on appointed roles in 3GPP</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2019-12-13T09:14:46Z</dcterms:created>
  <dcterms:modified xsi:type="dcterms:W3CDTF">2025-08-29T13:57:45Z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